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80" r:id="rId20"/>
    <p:sldId id="275" r:id="rId21"/>
    <p:sldId id="276" r:id="rId22"/>
    <p:sldId id="277" r:id="rId23"/>
    <p:sldId id="278" r:id="rId24"/>
    <p:sldId id="279" r:id="rId2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052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23.jpe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8.wdp"/><Relationship Id="rId7" Type="http://schemas.microsoft.com/office/2007/relationships/hdphoto" Target="../media/hdphoto9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1.wdp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3.wdp"/><Relationship Id="rId7" Type="http://schemas.openxmlformats.org/officeDocument/2006/relationships/image" Target="../media/image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microsoft.com/office/2007/relationships/hdphoto" Target="../media/hdphoto12.wdp"/><Relationship Id="rId7" Type="http://schemas.openxmlformats.org/officeDocument/2006/relationships/image" Target="../media/image4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microsoft.com/office/2007/relationships/hdphoto" Target="../media/hdphoto13.wdp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>
          <a:xfrm>
            <a:off x="0" y="2"/>
            <a:ext cx="6936509" cy="9143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0811" y="4067946"/>
            <a:ext cx="4642841" cy="360039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«Приключения Буратино </a:t>
            </a: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стране Светофории»</a:t>
            </a:r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endParaRPr lang="ru-RU" sz="36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1288" y="179517"/>
            <a:ext cx="5076067" cy="1398822"/>
          </a:xfrm>
          <a:prstGeom prst="rect">
            <a:avLst/>
          </a:prstGeom>
        </p:spPr>
        <p:txBody>
          <a:bodyPr wrap="square" lIns="105135" tIns="52567" rIns="105135" bIns="52567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Муниципальное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бюджетное дошкольное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образовательное учреждение</a:t>
            </a:r>
            <a: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«Детский сад общеразвивающего вида № 7» МО</a:t>
            </a:r>
            <a: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Лениногорский муниципальный район»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Республики Татарстан</a:t>
            </a:r>
            <a: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44" y="5516576"/>
            <a:ext cx="3461464" cy="2405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7" y="1010513"/>
            <a:ext cx="1200133" cy="18001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6712" y="2699793"/>
            <a:ext cx="5616624" cy="3854879"/>
          </a:xfrm>
          <a:prstGeom prst="rect">
            <a:avLst/>
          </a:prstGeom>
        </p:spPr>
        <p:txBody>
          <a:bodyPr wrap="square" lIns="105135" tIns="52567" rIns="105135" bIns="52567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журнал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дорожного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детей  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0889" y="8338736"/>
            <a:ext cx="3032741" cy="752491"/>
          </a:xfrm>
          <a:prstGeom prst="rect">
            <a:avLst/>
          </a:prstGeom>
          <a:noFill/>
        </p:spPr>
        <p:txBody>
          <a:bodyPr wrap="square" lIns="105135" tIns="52567" rIns="105135" bIns="52567" rtlCol="0">
            <a:spAutoFit/>
          </a:bodyPr>
          <a:lstStyle/>
          <a:p>
            <a:pPr lvl="0" algn="ctr"/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г.</a:t>
            </a:r>
          </a:p>
        </p:txBody>
      </p:sp>
    </p:spTree>
    <p:extLst>
      <p:ext uri="{BB962C8B-B14F-4D97-AF65-F5344CB8AC3E}">
        <p14:creationId xmlns:p14="http://schemas.microsoft.com/office/powerpoint/2010/main" val="420540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1" y="13323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3" y="425624"/>
            <a:ext cx="6172200" cy="1524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«Что почитать ребенку о ПДД»</a:t>
            </a:r>
            <a: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3698602" y="2322422"/>
            <a:ext cx="2674712" cy="6136132"/>
          </a:xfrm>
        </p:spPr>
        <p:txBody>
          <a:bodyPr>
            <a:normAutofit/>
          </a:bodyPr>
          <a:lstStyle/>
          <a:p>
            <a:pPr algn="ctr">
              <a:spcBef>
                <a:spcPts val="1200"/>
              </a:spcBef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endParaRPr lang="ru-RU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endParaRPr lang="ru-RU" sz="49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67" y="1063143"/>
            <a:ext cx="1001548" cy="10448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84028" y="823604"/>
            <a:ext cx="2629148" cy="67710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Почитайте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8021" y="1740813"/>
            <a:ext cx="2658928" cy="73866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tabLst>
                <a:tab pos="1066740" algn="l"/>
              </a:tabLst>
            </a:pPr>
            <a:endParaRPr lang="ru-RU" sz="1400" b="1" i="1" dirty="0">
              <a:latin typeface="Times New Roman"/>
              <a:ea typeface="Times New Roman"/>
            </a:endParaRPr>
          </a:p>
          <a:p>
            <a:pPr algn="ctr">
              <a:tabLst>
                <a:tab pos="1066740" algn="l"/>
              </a:tabLst>
            </a:pPr>
            <a:endParaRPr lang="ru-RU" sz="1400" b="1" i="1" dirty="0">
              <a:latin typeface="Times New Roman"/>
              <a:ea typeface="Times New Roman"/>
            </a:endParaRPr>
          </a:p>
          <a:p>
            <a:pPr algn="ctr">
              <a:tabLst>
                <a:tab pos="1066740" algn="l"/>
              </a:tabLst>
            </a:pPr>
            <a:endParaRPr lang="ru-RU" sz="1400" b="1" i="1" dirty="0">
              <a:latin typeface="Times New Roman"/>
              <a:ea typeface="Times New Roman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2405549" y="1154028"/>
            <a:ext cx="2629147" cy="375408"/>
          </a:xfrm>
          <a:prstGeom prst="wedgeEllipseCallout">
            <a:avLst>
              <a:gd name="adj1" fmla="val 55906"/>
              <a:gd name="adj2" fmla="val -334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ПК\Pictures\sm13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6444208"/>
            <a:ext cx="1233766" cy="192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8021" y="1907704"/>
            <a:ext cx="265892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автомобильный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 Валера Дане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с тремя глазами,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глядит зачем-то вбок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 на машин поток,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они, определенно,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Едут на сигнал зеленый.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Даня к выводу пришел: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 с ума сошел!»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пожаловался маме.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она сказала Дане: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«Делать вывод не спеши –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тот для машин.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должен пешеход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всё наоборот!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машин зажжется красный –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Пешеходам безопасно!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машин зеленый свет –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Пешеходам хода нет!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желтый загорится,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Жди, какой потом включится».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Даню с этих пор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обманет светофор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04244" y="1894344"/>
            <a:ext cx="28610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мамой через дорогу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безопасный самый: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дорогу с мамой.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 она не подведет,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 за ручку доведет.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гораздо будет лучше,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нас она научит,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без бед и по уму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это самому.</a:t>
            </a:r>
          </a:p>
          <a:p>
            <a:pPr algn="ctr"/>
            <a:r>
              <a:rPr lang="ru-RU" sz="1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 налево, посмотри направо!</a:t>
            </a:r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шоссе брат учит Славу: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«Взгляд налево, взгляд направо!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нет машин вблизи,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иди, не тормози!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же машина близко,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Стой, как во поле редиска!»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Слава сразу загрустил: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«Долго тут еще расти?»</a:t>
            </a:r>
          </a:p>
        </p:txBody>
      </p:sp>
    </p:spTree>
    <p:extLst>
      <p:ext uri="{BB962C8B-B14F-4D97-AF65-F5344CB8AC3E}">
        <p14:creationId xmlns:p14="http://schemas.microsoft.com/office/powerpoint/2010/main" val="29515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"/>
            <a:ext cx="6857999" cy="91500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701" y="584316"/>
            <a:ext cx="5635020" cy="10626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«Творим   вместе с детьми»</a:t>
            </a:r>
            <a: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2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4706" y="1763689"/>
            <a:ext cx="2607146" cy="6404530"/>
          </a:xfrm>
        </p:spPr>
        <p:txBody>
          <a:bodyPr/>
          <a:lstStyle/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349" y="606243"/>
            <a:ext cx="1362932" cy="19495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5903" y="1170565"/>
            <a:ext cx="3171446" cy="86177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Предложите детям раскрасить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«Дорожные знаки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 забудьте объяснить их значение!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2066196" y="1277847"/>
            <a:ext cx="3171446" cy="755942"/>
          </a:xfrm>
          <a:prstGeom prst="wedgeEllipseCallout">
            <a:avLst>
              <a:gd name="adj1" fmla="val 54927"/>
              <a:gd name="adj2" fmla="val -238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C:\Users\Public\Pictures\пдд\на печать\ak_big17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707" t="3822" b="5339"/>
          <a:stretch/>
        </p:blipFill>
        <p:spPr bwMode="auto">
          <a:xfrm>
            <a:off x="836712" y="2555778"/>
            <a:ext cx="5256584" cy="561662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62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9" y="-129240"/>
            <a:ext cx="6957392" cy="927324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5781" y="562250"/>
            <a:ext cx="5966420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«Перекресток загадок»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44824" y="6623642"/>
            <a:ext cx="2304256" cy="30777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8" name="Объект 17"/>
          <p:cNvSpPr>
            <a:spLocks noGrp="1"/>
          </p:cNvSpPr>
          <p:nvPr>
            <p:ph sz="half" idx="1"/>
          </p:nvPr>
        </p:nvSpPr>
        <p:spPr>
          <a:xfrm>
            <a:off x="872715" y="1138554"/>
            <a:ext cx="3276365" cy="717786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4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Грозно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мчат автомобили,  как железная река! 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тебя не раздавили,  словно хрупкого жучка, – 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дорогой, словно грот,  есть...                                        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(Подземный переход)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1942989" algn="l"/>
              </a:tabLst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1942989" algn="l"/>
              </a:tabLst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Белый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треугольник, красная кайма.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Чудный паровозик с дымом у окна.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Этим паровозиком правит дед-чудак.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вас подскажет, что это за знак?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("Железнодорожный переезд без шлагбаума")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5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круг, прямоугольник знать обязан каждый школьник: это очень строгий знак.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куда б вы не спешили с папой на автомобиле,</a:t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проедете никак.      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Въезд запрещен)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5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0923" y="1007891"/>
            <a:ext cx="3990773" cy="67710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теперь, ребята, я 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загадаю загадки, 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вы их отгадайте!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6712" y="6300192"/>
            <a:ext cx="2736304" cy="38208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  <a:tabLst>
                <a:tab pos="981018" algn="l"/>
              </a:tabLst>
            </a:pP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992166" y="1138554"/>
            <a:ext cx="3396547" cy="530188"/>
          </a:xfrm>
          <a:prstGeom prst="wedgeEllipseCallout">
            <a:avLst>
              <a:gd name="adj1" fmla="val 55093"/>
              <a:gd name="adj2" fmla="val -427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386" y="467517"/>
            <a:ext cx="1297808" cy="1872261"/>
          </a:xfrm>
          <a:prstGeom prst="rect">
            <a:avLst/>
          </a:prstGeom>
        </p:spPr>
      </p:pic>
      <p:pic>
        <p:nvPicPr>
          <p:cNvPr id="13" name="Рисунок 12" descr="Стихи о дорожных знаках. Дорожный знак. Подземный пешеходный переход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4258" y="2339778"/>
            <a:ext cx="118742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Стихи о дорожных знаках. Дорожный знак. Железнодорожный переезд.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7346"/>
          <a:stretch/>
        </p:blipFill>
        <p:spPr bwMode="auto">
          <a:xfrm>
            <a:off x="4365104" y="4144606"/>
            <a:ext cx="1216301" cy="113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Стихи о дорожных знаках. Дорожный знак. Въезд запрещен.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04981" y="6516424"/>
            <a:ext cx="1065982" cy="104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85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0440"/>
            <a:ext cx="6858000" cy="928444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195" y="467544"/>
            <a:ext cx="4608512" cy="72008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«Поэтическая страничка»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70" y="501496"/>
            <a:ext cx="1239354" cy="16226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6831" y="995381"/>
            <a:ext cx="3024337" cy="101565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сейчас, 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предлагаю ответить на вопросы викторины, которую составила вам  наш внештатный инспектор по ПДД Галимова Лилия Рихватовна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665613" y="995380"/>
            <a:ext cx="3592084" cy="1128770"/>
          </a:xfrm>
          <a:prstGeom prst="wedgeEllipseCallout">
            <a:avLst>
              <a:gd name="adj1" fmla="val 55195"/>
              <a:gd name="adj2" fmla="val -331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8720" y="2124150"/>
            <a:ext cx="51125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Викторина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ПДД.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машины. (мотор)                                                                                                         Главная автомагистраль. (шоссе)                                                                                     Знак, обозначающий «Проезд запрещён». (кирпич)                                                                                     Край дороги. (обочина)                                                                                            Изменение направления движения. (поворот)                                                                      Наказание за нарушение ПДД и ПБ. (штраф)                                                                 Заторы транспорта на дороге. (пробка)                                                                         Животное, обозначающее переход дороги. (зебра)                                                   Пересечение двух дорог. (перекрёсток)                                                                       Транспорт, выравнивающий дорогу. (каток)                                                                   Мужчина, держащий в руках полосатую палку. (инспектор)                                                   Двухколёсный транспорт с очень низкой скоростью. (велосипед)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Человек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управляющий транспортом. (водитель)                                                         Человек, идущий вдоль дороги. (пешеход)                                                                     Пассажирский транспорт, работающий на бензине. (автобус)                                 Многолюден, шумен, молод, под землёй грохочет город. А дома с народом тут, вдоль по улицам бегут. (метро)                                                                                     Транспортное происшествие (авария)                                                                                Место ожидания транспорта. (остановка)                                                                          Конец дороги. (тупик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зелёным глазом. (такси)                                                                                Человек, не соблюдающий правила. (нарушитель)                                                    Устройство, останавливающее движение людей и машин. (светофор)                  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коляской. (мотоцикл)                                                                                «Усатый» транспорт (троллейбус)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106041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1"/>
            <a:ext cx="1389040" cy="170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892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 светофором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зеленый сигнал. Не допускайте никаких колебаний, независимо от того, есть ли машина или нет. Ребенок должен привыкнуть это делать сознательно – потому что это такое правило (показать, что водитель безоговорочно стоит, всегда соблюдая правила, пропуская пешехода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Показывайте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пешеходов, которые переходят на желтый свет или красный сигнал, вызывая у ребенка критическое отношение к их действиям (не умеют подождать полминуты, не уважают правила и т.д.).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подчеркивайте свои действия в «пограничной» ситуации: когда подходили к переходу, горел зеленый, только начали переходить, загорелся желтый. Без малейших рассуждений прекращайте движение и ждите на тротуаре следующего цикла. Критикуйте тех пешеходов, которые не могут себя заставить ждать и перебегают, когда зеленый уже погас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тоящая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машина! 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опасна: она может закрывать собой другой автомобиль, который движется с большой скоростью, мешает вовремя заметить опасность. Нельзя выходить на дорогу из-за стоящих машин. Не обходите стоящий автобус ни спереди, ни сзади! Стоящий автобус закрывает собою участок дороги, по которому в тот момент, когда вы решили ее перейти, может проезжать автомобиль. Кроме того, люди около остановки обычно спешат и забывают о безопасности. От остановки надо двигаться в сторону ближайшего пешеходного перехода. Умейте предвидеть скрытую опасность! Из-за стоящего автомобиля, дома, забора, кустов и др. может неожиданно выехать машина. Для перехода дороги нужно выбрать такое место, где дорога просматривается в оба направления. В крайнем случае, можно осторожно выглянуть из-за помехи, убедиться, что опасности нет, и только тогда переходить дорогу.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732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106041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1"/>
            <a:ext cx="1389040" cy="170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п\Desktop\ПДД папка инспектора\55e48f15ad9769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3" y="2263634"/>
            <a:ext cx="5328593" cy="6097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49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106041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1"/>
            <a:ext cx="1389040" cy="170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п\Desktop\ПДД папка инспектора\0659715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2309906"/>
            <a:ext cx="5483336" cy="586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54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106041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п\Desktop\ПДД папка инспектора\buklet_po_PD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7" r="6256"/>
          <a:stretch/>
        </p:blipFill>
        <p:spPr bwMode="auto">
          <a:xfrm>
            <a:off x="908720" y="2141850"/>
            <a:ext cx="5044405" cy="610255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2"/>
            <a:ext cx="1289613" cy="157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69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106041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2"/>
            <a:ext cx="1289613" cy="157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08720" y="-629424"/>
            <a:ext cx="5339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4704" y="2048234"/>
            <a:ext cx="269011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Поездка в автобусе.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Приучите ребенка к необходимости держаться за поручень и опасаться разных предметов: турникета, задней стенки кабины водителя и т.д., автобус может резко затормозить – выбежит пешеход, выедет машина ... и можно удариться.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выходу надо подготовиться заранее. Объясните ребенку, как видит пассажиров водитель (в зеркале) и что иногда водитель может в зеркале не заметить пассажира или пешехода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из автобуса.</a:t>
            </a:r>
          </a:p>
          <a:p>
            <a:pPr algn="just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Выходите из автобуса, взяв ребенка на руки или впереди него. Если ребенок будет выходить первым, он может упасть или выйти, выбежать из-за автобуса на проезжую часть улицы.</a:t>
            </a:r>
          </a:p>
          <a:p>
            <a:pPr algn="just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не оказаться при выходе с ребенком последним, лучше предупредить водителя словами или сигналами «водитель», «внимание».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4901" y="617071"/>
            <a:ext cx="2503711" cy="790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Обсудите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вашим ребенком пути подхода к нужной ему остановке автобуса или троллейбуса. Обратите особое внимание на то, как идти к остановке, если она находится на противоположной стороне дороги.</a:t>
            </a:r>
          </a:p>
          <a:p>
            <a:pPr algn="just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на автобусной или троллейбусной остановке, понаблюдайте вместе с вашим ребенком за тем, как ведут себя окружающие вас люди на остановке, при посадке в автобус или троллейбус и после выхода из него. Какие правила они соблюдают, а какие нет?</a:t>
            </a:r>
          </a:p>
          <a:p>
            <a:pPr algn="just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повторите все правила поведения пассажиров в автобусе и троллейбусе.</a:t>
            </a:r>
          </a:p>
          <a:p>
            <a:pPr algn="just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вашего ребенка рассказать, как надо поступать, если после выхода из автобуса или троллейбуса необходимо перейти на противоположную сторону дороги.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4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-44648"/>
            <a:ext cx="6857999" cy="9285537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764703" y="2925763"/>
            <a:ext cx="2520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3644900" y="2555875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786" y="591716"/>
            <a:ext cx="6038428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0938" y="1787742"/>
            <a:ext cx="2599575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4901" y="2141849"/>
            <a:ext cx="2603139" cy="33611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990726" y="1115616"/>
            <a:ext cx="2868274" cy="562295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90726" y="1259632"/>
            <a:ext cx="3260723" cy="264969"/>
          </a:xfrm>
          <a:prstGeom prst="rect">
            <a:avLst/>
          </a:prstGeom>
        </p:spPr>
        <p:txBody>
          <a:bodyPr wrap="square" lIns="79525" tIns="39763" rIns="79525" bIns="39763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4703" y="63074"/>
            <a:ext cx="269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4863" y="-44648"/>
            <a:ext cx="29795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0" y="562252"/>
            <a:ext cx="1289613" cy="157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08720" y="-629424"/>
            <a:ext cx="5339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4901" y="617071"/>
            <a:ext cx="250371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п\Desktop\ПДД папка инспектора\_jURdxby2A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361" y="2232898"/>
            <a:ext cx="158417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\Desktop\ПДД папка инспектора\240WBKZaz0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94" y="6444208"/>
            <a:ext cx="1550844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п\Desktop\ПДД папка инспектора\mXWZCet5Du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93" y="4355976"/>
            <a:ext cx="1550843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64704" y="1677911"/>
            <a:ext cx="3384376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 светоотражатели на одежде?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Носить на одежде светоотражающие элементы — это необходимость нынешнего времени, ведь транспорта на дорогах стало во много раз больше, а заметить в темное время суток пешехода на дороге водителю практически невозможно.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водители сталкивались с ситуацией, когда на тёмной дороге люди появляются из «ниоткуда». Даже если ехать очень аккуратно, не превышая разрешённую скорость, можно причинить вред человеку, ведь машина и на скорости 20 км/ч остаётся железом.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на расстоянии нескольких десятков метров небольшой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 обозначит присутствие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21755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6834"/>
            <a:ext cx="6857999" cy="92100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0812" y="4067946"/>
            <a:ext cx="4642841" cy="360039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endParaRPr lang="ru-RU" sz="3100" dirty="0">
              <a:latin typeface="Segoe Script" panose="020B05040200000000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6713" y="205164"/>
            <a:ext cx="5290829" cy="327781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150000"/>
              </a:lnSpc>
            </a:pP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</a:t>
            </a: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 и взрослые!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перед вами третий выпуск нашего информационного журнала. А значит новые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игры и правила дорожного движения!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с вами ваши друзья Буратино, 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Пьеро и Мальвина!  В добрый путь!.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Скорее же переворачивайте страницу…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6712" y="2699796"/>
            <a:ext cx="5616624" cy="88639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ctr">
              <a:spcBef>
                <a:spcPct val="20000"/>
              </a:spcBef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0889" y="8244413"/>
            <a:ext cx="3168352" cy="27699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41" t="6479" b="-11617"/>
          <a:stretch/>
        </p:blipFill>
        <p:spPr>
          <a:xfrm>
            <a:off x="346513" y="4066360"/>
            <a:ext cx="5564290" cy="50213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47" y="4316493"/>
            <a:ext cx="414235" cy="563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833" y="5130220"/>
            <a:ext cx="572370" cy="629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9" y="6249462"/>
            <a:ext cx="436772" cy="655158"/>
          </a:xfrm>
          <a:prstGeom prst="rect">
            <a:avLst/>
          </a:prstGeom>
        </p:spPr>
      </p:pic>
      <p:sp>
        <p:nvSpPr>
          <p:cNvPr id="21" name="Блок-схема: узел 20"/>
          <p:cNvSpPr/>
          <p:nvPr/>
        </p:nvSpPr>
        <p:spPr>
          <a:xfrm>
            <a:off x="1854971" y="5272784"/>
            <a:ext cx="130621" cy="167047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2898159" y="6030091"/>
            <a:ext cx="130621" cy="148900"/>
          </a:xfrm>
          <a:prstGeom prst="flowChartConnector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2898159" y="5771914"/>
            <a:ext cx="138196" cy="202221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4604591" y="5101623"/>
            <a:ext cx="124234" cy="1979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4604591" y="4928699"/>
            <a:ext cx="124234" cy="1394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3423625" y="4175733"/>
            <a:ext cx="117005" cy="168515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31" name="7-конечная звезда 30"/>
          <p:cNvSpPr/>
          <p:nvPr/>
        </p:nvSpPr>
        <p:spPr>
          <a:xfrm>
            <a:off x="1847382" y="5439831"/>
            <a:ext cx="234122" cy="282671"/>
          </a:xfrm>
          <a:prstGeom prst="star7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32" name="7-конечная звезда 31"/>
          <p:cNvSpPr/>
          <p:nvPr/>
        </p:nvSpPr>
        <p:spPr>
          <a:xfrm>
            <a:off x="4573485" y="4605102"/>
            <a:ext cx="196942" cy="279435"/>
          </a:xfrm>
          <a:prstGeom prst="star7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33" name="7-конечная звезда 32"/>
          <p:cNvSpPr/>
          <p:nvPr/>
        </p:nvSpPr>
        <p:spPr>
          <a:xfrm>
            <a:off x="3404125" y="4385566"/>
            <a:ext cx="156003" cy="219536"/>
          </a:xfrm>
          <a:prstGeom prst="star7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34" name="7-конечная звезда 33"/>
          <p:cNvSpPr/>
          <p:nvPr/>
        </p:nvSpPr>
        <p:spPr>
          <a:xfrm>
            <a:off x="2883663" y="5531415"/>
            <a:ext cx="207338" cy="224671"/>
          </a:xfrm>
          <a:prstGeom prst="star7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3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6857999" cy="9144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2" y="562251"/>
            <a:ext cx="6172200" cy="1524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у нас в саду!»</a:t>
            </a:r>
            <a:b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sz="3200" b="1" dirty="0"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467" y="525094"/>
            <a:ext cx="1237266" cy="1859475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85954" y="1403651"/>
            <a:ext cx="2743048" cy="67645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Внештатный инспектор  Галимова Л.Р. Провела деловую игру по правилам дорожного движения для воспитателей. Педагоги вспомнили правила, отгадывали загадки и сочиняли стихи.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7072" y="1619675"/>
            <a:ext cx="2520280" cy="64633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67580" y="2285884"/>
            <a:ext cx="2677692" cy="133113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just">
              <a:lnSpc>
                <a:spcPct val="115000"/>
              </a:lnSpc>
              <a:spcBef>
                <a:spcPct val="20000"/>
              </a:spcBef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Воспитатель старшей группы Кондратьева Г. М вместе с детьми раздавала для родителей детского сада буклеты «День без автомобилей</a:t>
            </a:r>
            <a:endParaRPr lang="ru-RU"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146" name="Picture 2" descr="C:\Users\п\Desktop\143659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3863906"/>
            <a:ext cx="2016224" cy="16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\Desktop\ПДД папка инспектора\Фото и отчеты по ПДД\день без авто\IMG_38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3831670"/>
            <a:ext cx="1906896" cy="169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8720" y="5796135"/>
            <a:ext cx="25202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С.В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 с детьми беседу на тему: «Дорожная азбука» с использованием макета по правилам дорожного движения. Дети отвечали на вопросы и поделились рассказами из жизни о том, как они с родителями идут домой из детского сада.</a:t>
            </a:r>
          </a:p>
        </p:txBody>
      </p:sp>
      <p:pic>
        <p:nvPicPr>
          <p:cNvPr id="6148" name="Picture 4" descr="C:\Users\п\Desktop\ПДД папка инспектора\Фото и отчеты по ПДД\дорожная азбука\IMG_08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5976155"/>
            <a:ext cx="1934095" cy="18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6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" y="2"/>
            <a:ext cx="6858000" cy="914399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71591" y="225781"/>
            <a:ext cx="6172200" cy="1524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40459" y="1263751"/>
            <a:ext cx="3135757" cy="9720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000" b="1" dirty="0">
              <a:solidFill>
                <a:srgbClr val="21E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какие интересные работы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 дети и их родители 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468714" y="1263750"/>
            <a:ext cx="3757109" cy="1121113"/>
          </a:xfrm>
          <a:prstGeom prst="wedgeEllipseCallout">
            <a:avLst>
              <a:gd name="adj1" fmla="val 52609"/>
              <a:gd name="adj2" fmla="val -5294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429" y="805265"/>
            <a:ext cx="1578942" cy="2259628"/>
          </a:xfrm>
          <a:prstGeom prst="rect">
            <a:avLst/>
          </a:prstGeom>
        </p:spPr>
      </p:pic>
      <p:pic>
        <p:nvPicPr>
          <p:cNvPr id="11" name="Picture 4" descr="с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2756921"/>
            <a:ext cx="2798588" cy="2953257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ск00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75" y="5751367"/>
            <a:ext cx="2767441" cy="239573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5" y="2"/>
            <a:ext cx="6858000" cy="914399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71591" y="225781"/>
            <a:ext cx="6172200" cy="1524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40459" y="1263751"/>
            <a:ext cx="3135757" cy="9720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000" b="1" dirty="0">
              <a:solidFill>
                <a:srgbClr val="21E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какие интересные работы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 дети и их родители 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движения!</a:t>
            </a:r>
            <a:endParaRPr lang="ru-RU" sz="1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468714" y="1263750"/>
            <a:ext cx="3757109" cy="1121113"/>
          </a:xfrm>
          <a:prstGeom prst="wedgeEllipseCallout">
            <a:avLst>
              <a:gd name="adj1" fmla="val 52609"/>
              <a:gd name="adj2" fmla="val -5294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429" y="805265"/>
            <a:ext cx="1578942" cy="2259628"/>
          </a:xfrm>
          <a:prstGeom prst="rect">
            <a:avLst/>
          </a:prstGeom>
        </p:spPr>
      </p:pic>
      <p:pic>
        <p:nvPicPr>
          <p:cNvPr id="7" name="Picture 2" descr="ск00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" y="2627784"/>
            <a:ext cx="2438548" cy="295277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ск00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479" y="4104171"/>
            <a:ext cx="1863899" cy="3672123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6858000" cy="914399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1885" y="827584"/>
            <a:ext cx="5478840" cy="7340104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Отзывы </a:t>
            </a:r>
            <a:r>
              <a:rPr lang="ru-RU" altLang="ru-RU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 </a:t>
            </a: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предложения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группы. Мы также просим принять участие в создании следующего номера нашей газеты.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творческой (редакционной) группы: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Фролова О.П -  редактор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Галимова Л.Р. – внештатный инспектор ПДД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выпуска журнала: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февраль 2017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Тираж – 9 штук.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Адрес, телефоны Учредителя журнала: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«А»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7@mail.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6" b="5187"/>
          <a:stretch/>
        </p:blipFill>
        <p:spPr>
          <a:xfrm>
            <a:off x="881885" y="5476176"/>
            <a:ext cx="5224851" cy="2823853"/>
          </a:xfrm>
          <a:prstGeom prst="rect">
            <a:avLst/>
          </a:prstGeom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846" flipH="1">
            <a:off x="3601131" y="7029174"/>
            <a:ext cx="570086" cy="62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4370" y="6701253"/>
            <a:ext cx="1600110" cy="603523"/>
          </a:xfrm>
          <a:prstGeom prst="rect">
            <a:avLst/>
          </a:prstGeom>
          <a:noFill/>
        </p:spPr>
        <p:txBody>
          <a:bodyPr wrap="square" lIns="79525" tIns="39763" rIns="79525" bIns="39763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скорых встреч, друзья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404370" y="6516121"/>
            <a:ext cx="1600110" cy="1081007"/>
          </a:xfrm>
          <a:prstGeom prst="wedgeEllipseCallout">
            <a:avLst>
              <a:gd name="adj1" fmla="val 88548"/>
              <a:gd name="adj2" fmla="val 18607"/>
            </a:avLst>
          </a:prstGeom>
          <a:noFill/>
          <a:ln w="28575"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676" y="6771676"/>
            <a:ext cx="649568" cy="5437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628" y="6967480"/>
            <a:ext cx="515231" cy="55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" b="4561"/>
          <a:stretch/>
        </p:blipFill>
        <p:spPr>
          <a:xfrm rot="10800000">
            <a:off x="0" y="0"/>
            <a:ext cx="6911624" cy="9143999"/>
          </a:xfrm>
          <a:prstGeom prst="rect">
            <a:avLst/>
          </a:prstGeom>
        </p:spPr>
      </p:pic>
      <p:sp>
        <p:nvSpPr>
          <p:cNvPr id="2" name="Блок-схема: узел 1"/>
          <p:cNvSpPr/>
          <p:nvPr/>
        </p:nvSpPr>
        <p:spPr>
          <a:xfrm>
            <a:off x="5919890" y="1978225"/>
            <a:ext cx="969465" cy="1761860"/>
          </a:xfrm>
          <a:prstGeom prst="flowChartConnector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922671" y="3782200"/>
            <a:ext cx="952738" cy="164035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926162" y="5465907"/>
            <a:ext cx="956922" cy="1640351"/>
          </a:xfrm>
          <a:prstGeom prst="flowChartConnector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525" tIns="39763" rIns="79525" bIns="39763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34991" y="7547153"/>
            <a:ext cx="3426840" cy="779022"/>
          </a:xfrm>
          <a:prstGeom prst="rect">
            <a:avLst/>
          </a:prstGeom>
        </p:spPr>
        <p:txBody>
          <a:bodyPr lIns="79525" tIns="39763" rIns="79525" bIns="39763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ru-RU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423250, улица Горького, дом 1 «А»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–mail</a:t>
            </a:r>
            <a:r>
              <a:rPr lang="en-US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s – Len – 7@mail.</a:t>
            </a:r>
            <a:r>
              <a:rPr lang="ru-RU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6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6834"/>
            <a:ext cx="6857999" cy="9210079"/>
          </a:xfrm>
          <a:prstGeom prst="rect">
            <a:avLst/>
          </a:prstGeom>
        </p:spPr>
      </p:pic>
      <p:sp>
        <p:nvSpPr>
          <p:cNvPr id="2055" name="Прямоугольник 15"/>
          <p:cNvSpPr>
            <a:spLocks noChangeArrowheads="1"/>
          </p:cNvSpPr>
          <p:nvPr/>
        </p:nvSpPr>
        <p:spPr bwMode="auto">
          <a:xfrm>
            <a:off x="3429003" y="1763713"/>
            <a:ext cx="2303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40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Прямоугольник 15"/>
          <p:cNvSpPr>
            <a:spLocks noChangeArrowheads="1"/>
          </p:cNvSpPr>
          <p:nvPr/>
        </p:nvSpPr>
        <p:spPr bwMode="auto">
          <a:xfrm>
            <a:off x="115888" y="3708400"/>
            <a:ext cx="21050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18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18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18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1800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060" name="Прямоугольник 15"/>
          <p:cNvSpPr>
            <a:spLocks noChangeArrowheads="1"/>
          </p:cNvSpPr>
          <p:nvPr/>
        </p:nvSpPr>
        <p:spPr bwMode="auto">
          <a:xfrm>
            <a:off x="893532" y="5416374"/>
            <a:ext cx="33275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altLang="ru-RU" sz="1200" dirty="0">
                <a:solidFill>
                  <a:prstClr val="black"/>
                </a:solidFill>
                <a:latin typeface="Arial" charset="0"/>
              </a:rPr>
              <a:t>  </a:t>
            </a:r>
            <a:r>
              <a:rPr lang="ru-RU" altLang="ru-RU" sz="1400" dirty="0">
                <a:solidFill>
                  <a:prstClr val="black"/>
                </a:solidFill>
                <a:latin typeface="Arial" charset="0"/>
              </a:rPr>
              <a:t>  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0117" y="617380"/>
            <a:ext cx="4102330" cy="5847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«</a:t>
            </a: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Уроки Буратино»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764703" y="2267745"/>
            <a:ext cx="5405109" cy="58564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 движения;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дороги (дорога, проезжая часть, тротуар, обочина, пешеходный переход, перекрёсток);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средства (трамвай, автобус, троллейбус, легковой автомобиль, грузовой автомобиль, мотоцикл, велосипед);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средства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 дорожного движения;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красный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жёлтый и зелёный сигналы светофора;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 обочинам и тротуарам;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проезжей части;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взрослых выходить на дорогу нельзя;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посадки, поведения и высадки в общественном транспорте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правила наиболее важны!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200" dirty="0" smtClean="0"/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тротуару следует идти как можно дальше от проезжей части;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улицу, следует остановиться у проезжей части и посмотреть налево, потом направо и снова быстро налево;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улицу только при зеленом свете светофора;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Улицу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по возможности в безопасных местах - у светофора, на обозначенном "зеброй" переходе или, по крайней мере, на перекрестке - водители машин здесь более внимательны.;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Никогда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бросайтесь в транспортный поток очертя голову.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883" y="457452"/>
            <a:ext cx="1342856" cy="2014286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6234" y="1187649"/>
            <a:ext cx="3122585" cy="937836"/>
          </a:xfrm>
          <a:prstGeom prst="wedgeRoundRectCallout">
            <a:avLst>
              <a:gd name="adj1" fmla="val 54463"/>
              <a:gd name="adj2" fmla="val -5308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66492" y="1202155"/>
            <a:ext cx="283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 дети должны знать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0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819" y="3567567"/>
            <a:ext cx="1081298" cy="1064163"/>
          </a:xfrm>
          <a:prstGeom prst="rect">
            <a:avLst/>
          </a:prstGeom>
          <a:noFill/>
          <a:ln w="31750" cap="rnd">
            <a:solidFill>
              <a:srgbClr val="FF0000"/>
            </a:solidFill>
            <a:prstDash val="sysDot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18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3" y="-13401"/>
            <a:ext cx="6857999" cy="9144000"/>
          </a:xfrm>
          <a:prstGeom prst="rect">
            <a:avLst/>
          </a:prstGeom>
        </p:spPr>
      </p:pic>
      <p:sp>
        <p:nvSpPr>
          <p:cNvPr id="5122" name="Прямоугольник 14"/>
          <p:cNvSpPr>
            <a:spLocks noChangeArrowheads="1"/>
          </p:cNvSpPr>
          <p:nvPr/>
        </p:nvSpPr>
        <p:spPr bwMode="auto">
          <a:xfrm>
            <a:off x="1557338" y="3059113"/>
            <a:ext cx="3816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1800" i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5123" name="Прямоугольник 14"/>
          <p:cNvSpPr>
            <a:spLocks noChangeArrowheads="1"/>
          </p:cNvSpPr>
          <p:nvPr/>
        </p:nvSpPr>
        <p:spPr bwMode="auto">
          <a:xfrm>
            <a:off x="908723" y="738666"/>
            <a:ext cx="4631031" cy="58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«Изучаем дорожные знаки»</a:t>
            </a:r>
            <a:endParaRPr lang="ru-RU" alt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126" name="Прямоугольник 22"/>
          <p:cNvSpPr>
            <a:spLocks noChangeArrowheads="1"/>
          </p:cNvSpPr>
          <p:nvPr/>
        </p:nvSpPr>
        <p:spPr bwMode="auto">
          <a:xfrm>
            <a:off x="3860800" y="8459790"/>
            <a:ext cx="3168650" cy="40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0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0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0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8" name="Прямоугольник 9"/>
          <p:cNvSpPr>
            <a:spLocks noChangeArrowheads="1"/>
          </p:cNvSpPr>
          <p:nvPr/>
        </p:nvSpPr>
        <p:spPr bwMode="auto">
          <a:xfrm>
            <a:off x="4005266" y="7164389"/>
            <a:ext cx="28527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4005266" y="7092951"/>
            <a:ext cx="285273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4" name="WordArt 15"/>
          <p:cNvSpPr>
            <a:spLocks noChangeArrowheads="1" noChangeShapeType="1" noTextEdit="1"/>
          </p:cNvSpPr>
          <p:nvPr/>
        </p:nvSpPr>
        <p:spPr bwMode="auto">
          <a:xfrm>
            <a:off x="4932537" y="5255418"/>
            <a:ext cx="1800225" cy="360363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4941889" y="5076825"/>
            <a:ext cx="1800225" cy="431800"/>
          </a:xfrm>
          <a:prstGeom prst="rect">
            <a:avLst/>
          </a:prstGeom>
        </p:spPr>
        <p:txBody>
          <a:bodyPr wrap="none" lIns="91436" tIns="45718" rIns="91436" bIns="45718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6" name="Прямоугольник 27"/>
          <p:cNvSpPr>
            <a:spLocks noChangeArrowheads="1"/>
          </p:cNvSpPr>
          <p:nvPr/>
        </p:nvSpPr>
        <p:spPr bwMode="auto">
          <a:xfrm>
            <a:off x="3789366" y="5940425"/>
            <a:ext cx="26638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altLang="ru-RU" sz="1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Прямоугольник 29"/>
          <p:cNvSpPr>
            <a:spLocks noChangeArrowheads="1"/>
          </p:cNvSpPr>
          <p:nvPr/>
        </p:nvSpPr>
        <p:spPr bwMode="auto">
          <a:xfrm>
            <a:off x="908723" y="1619673"/>
            <a:ext cx="2952077" cy="155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00" dirty="0">
              <a:latin typeface="Times New Roman"/>
              <a:ea typeface="SimSun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78" y="738667"/>
            <a:ext cx="1257506" cy="16822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0811" y="1502853"/>
            <a:ext cx="3096344" cy="64632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 друзья! Я продолжаю свой урок и хочу рассказать о новых дорожных знаках!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8720" y="4248835"/>
            <a:ext cx="3744416" cy="504753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endParaRPr lang="ru-RU" sz="1400" b="1" dirty="0">
              <a:latin typeface="Times New Roman"/>
              <a:ea typeface="SimSun"/>
            </a:endParaRPr>
          </a:p>
          <a:p>
            <a:endParaRPr lang="ru-RU" sz="1400" b="1" dirty="0">
              <a:latin typeface="Times New Roman"/>
              <a:ea typeface="SimSun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«Техобслуживание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Ай-ай-ай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Какая жалость!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Что-то вдруг у нас сломалось.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нам этот говорит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«Здесь машинный Айболит»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400" dirty="0"/>
          </a:p>
          <a:p>
            <a:endParaRPr lang="ru-RU" sz="1400" b="1" dirty="0">
              <a:latin typeface="Times New Roman"/>
              <a:ea typeface="SimSun"/>
            </a:endParaRPr>
          </a:p>
          <a:p>
            <a:endParaRPr lang="ru-RU" sz="1400" dirty="0">
              <a:latin typeface="Times New Roman"/>
              <a:ea typeface="SimSun"/>
            </a:endParaRPr>
          </a:p>
          <a:p>
            <a:r>
              <a:rPr lang="ru-RU" sz="1400" b="1" dirty="0">
                <a:latin typeface="Times New Roman"/>
                <a:ea typeface="SimSun"/>
              </a:rPr>
              <a:t> 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«Дикие животные»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Бродят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Лоси, волки, носороги.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Ты, водитель, не спеши, 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сперва пройдут ежи!</a:t>
            </a:r>
          </a:p>
          <a:p>
            <a:r>
              <a:rPr lang="ru-RU" sz="1400" dirty="0"/>
              <a:t> </a:t>
            </a:r>
          </a:p>
          <a:p>
            <a:endParaRPr lang="ru-RU" sz="1400" b="1" dirty="0">
              <a:latin typeface="Times New Roman"/>
              <a:ea typeface="SimSun"/>
            </a:endParaRPr>
          </a:p>
          <a:p>
            <a:endParaRPr lang="ru-RU" sz="1400" b="1" dirty="0">
              <a:latin typeface="Times New Roman"/>
              <a:ea typeface="SimSun"/>
            </a:endParaRPr>
          </a:p>
          <a:p>
            <a:endParaRPr lang="ru-RU" sz="1400" b="1" dirty="0">
              <a:latin typeface="Times New Roman"/>
              <a:ea typeface="SimSun"/>
            </a:endParaRPr>
          </a:p>
          <a:p>
            <a:pPr algn="ctr"/>
            <a:r>
              <a:rPr lang="ru-RU" sz="1400" dirty="0">
                <a:latin typeface="Times New Roman"/>
                <a:ea typeface="SimSun"/>
              </a:rPr>
              <a:t> </a:t>
            </a:r>
            <a:endParaRPr lang="ru-RU" sz="900" dirty="0">
              <a:latin typeface="Times New Roman"/>
              <a:ea typeface="SimSun"/>
            </a:endParaRPr>
          </a:p>
          <a:p>
            <a:pPr algn="ctr"/>
            <a:r>
              <a:rPr lang="ru-RU" sz="1400" dirty="0">
                <a:latin typeface="Times New Roman"/>
                <a:ea typeface="SimSun"/>
              </a:rPr>
              <a:t> </a:t>
            </a:r>
            <a:endParaRPr lang="ru-RU" sz="900" dirty="0">
              <a:latin typeface="Times New Roman"/>
              <a:ea typeface="SimSun"/>
            </a:endParaRPr>
          </a:p>
          <a:p>
            <a:endParaRPr lang="ru-RU" sz="1400" dirty="0">
              <a:latin typeface="Times New Roman"/>
              <a:ea typeface="SimSun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700811" y="1485074"/>
            <a:ext cx="3096344" cy="652662"/>
          </a:xfrm>
          <a:prstGeom prst="wedgeRoundRectCallout">
            <a:avLst>
              <a:gd name="adj1" fmla="val 57368"/>
              <a:gd name="adj2" fmla="val -5470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08723" y="2810141"/>
            <a:ext cx="28806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«Движение пешеходов запрещено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дождь и в ясную погоду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не ходят пешеходы.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им знак одно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«Вам ходить запрещено!»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2050" name="Picture 2" descr="7cfb9f2ae0a75b0e74c4f0d30e353d9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369" y="2780013"/>
            <a:ext cx="1467024" cy="129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7_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83"/>
          <a:stretch>
            <a:fillRect/>
          </a:stretch>
        </p:blipFill>
        <p:spPr bwMode="auto">
          <a:xfrm>
            <a:off x="4062976" y="4385869"/>
            <a:ext cx="1138539" cy="155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_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2"/>
          <a:stretch>
            <a:fillRect/>
          </a:stretch>
        </p:blipFill>
        <p:spPr bwMode="auto">
          <a:xfrm>
            <a:off x="3860800" y="6536497"/>
            <a:ext cx="1735134" cy="125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3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73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141473"/>
            <a:ext cx="6172200" cy="1524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73889" y="2274687"/>
            <a:ext cx="2535138" cy="56010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одвижная игра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 smtClean="0"/>
          </a:p>
          <a:p>
            <a:pPr marL="0" indent="0">
              <a:buNone/>
            </a:pP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игре: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изученные знаки расставляют на расстоянии друг от друга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дорожных знаков;</a:t>
            </a:r>
          </a:p>
          <a:p>
            <a:pPr marL="0" lv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Жетоны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Воспитатель зачитывает словесное описание того, что обозначает тот или иной знак. Дети должны подбежать к нужному знаку. Дети, правильно выбравшие знак, получают жетон. В концу игры подсчитывают у кого сколько жетонов и определяют победителей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02775" y="2263833"/>
            <a:ext cx="2834537" cy="63862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Подвижная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игра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движения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400" dirty="0"/>
              <a:t> 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игре: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Объяснить, зачем и когда нужен регулировщик. Рассмотреть на рисунках обозначения жестов регулировщика (какой жест, какому сигналу светофора соответствует). </a:t>
            </a:r>
          </a:p>
          <a:p>
            <a:pPr marL="0" indent="0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объясняет детям, что каждый участник игры должен запомнить три движения и цвет светофоров, который им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соответствует: красный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руки опущены, я стою к вам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лицом,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поднимаю руку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вытягиваю руки в стороны, поворачиваюсь к вам правым или левым боком.</a:t>
            </a:r>
          </a:p>
          <a:p>
            <a:pPr marL="0" indent="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педагог показывает воспитанникам движения, называя при этом другой цвет светофора. Дети должны выполнить те движения, которые соответствуют цвету светофора, а не те, которые показывает воспитатель.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387" y="623004"/>
            <a:ext cx="1240902" cy="16408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2816" y="1691680"/>
            <a:ext cx="3672408" cy="27699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Давайте поиграем!</a:t>
            </a:r>
            <a:endParaRPr lang="ru-RU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2676023" y="1540873"/>
            <a:ext cx="2615748" cy="499665"/>
          </a:xfrm>
          <a:prstGeom prst="wedgeEllipseCallout">
            <a:avLst>
              <a:gd name="adj1" fmla="val 59089"/>
              <a:gd name="adj2" fmla="val -353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61" y="7164288"/>
            <a:ext cx="1224136" cy="1095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1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167680"/>
            <a:ext cx="6172200" cy="1524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387" y="744511"/>
            <a:ext cx="1188941" cy="1688545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2721188" y="1583048"/>
            <a:ext cx="2471199" cy="817845"/>
          </a:xfrm>
          <a:prstGeom prst="wedgeEllipseCallout">
            <a:avLst>
              <a:gd name="adj1" fmla="val 56686"/>
              <a:gd name="adj2" fmla="val -643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поиграем!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п\Desktop\ПДД папка инспектора\img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2555776"/>
            <a:ext cx="5328592" cy="5774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4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6857999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67680"/>
            <a:ext cx="6172200" cy="1524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2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292" y="805266"/>
            <a:ext cx="1170686" cy="16929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41205" y="1524151"/>
            <a:ext cx="2356088" cy="523216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endParaRPr lang="ru-RU" sz="1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Пройдите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лабиринты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2660782" y="1651724"/>
            <a:ext cx="2536510" cy="688028"/>
          </a:xfrm>
          <a:prstGeom prst="wedgeEllipseCallout">
            <a:avLst>
              <a:gd name="adj1" fmla="val 55295"/>
              <a:gd name="adj2" fmla="val -633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C:\Users\Public\Pictures\пдд\ребусы\лабиринты\labirinti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327" y="2771800"/>
            <a:ext cx="5213350" cy="5501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88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46" y="0"/>
            <a:ext cx="6884349" cy="914400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15888" y="1619250"/>
            <a:ext cx="3429000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005266" y="7164389"/>
            <a:ext cx="28527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005266" y="7092951"/>
            <a:ext cx="285273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60350" y="4211641"/>
            <a:ext cx="3240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484313" y="323853"/>
            <a:ext cx="2520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0412" y="634282"/>
            <a:ext cx="4522289" cy="58166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</a:t>
            </a: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гостях у сказки»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80728" y="1259633"/>
            <a:ext cx="5040559" cy="6908587"/>
          </a:xfrm>
        </p:spPr>
        <p:txBody>
          <a:bodyPr>
            <a:normAutofit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Замечательную сказку Помнят с детства стар и млад, </a:t>
            </a:r>
            <a:endParaRPr lang="ru-RU" sz="1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хотим мы эту сказку Рассказать на новый лад.</a:t>
            </a:r>
            <a:r>
              <a:rPr lang="ru-RU" alt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Вам  </a:t>
            </a:r>
            <a:r>
              <a:rPr lang="ru-RU" altLang="ru-RU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интересно? </a:t>
            </a:r>
            <a:r>
              <a:rPr lang="ru-RU" alt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altLang="ru-RU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садитесь поудобнее и слушайте...</a:t>
            </a:r>
            <a:endParaRPr lang="ru-RU" alt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1279" y="3919537"/>
            <a:ext cx="5396035" cy="83099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180567" y="1259633"/>
            <a:ext cx="4287378" cy="698168"/>
          </a:xfrm>
          <a:prstGeom prst="wedgeRoundRectCallout">
            <a:avLst>
              <a:gd name="adj1" fmla="val 50688"/>
              <a:gd name="adj2" fmla="val -8534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spcCol="0"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90" y="631630"/>
            <a:ext cx="785510" cy="139389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92697" y="1957800"/>
            <a:ext cx="54006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рассказать вам одну сказку, а вы послушайте внимательно и скажите, почему с Незнайкой случилась беда. Однажды Незнайка перебегал улицу на красный сигнал светофора, все машины сигналили, милиционер свистел, и водители грозили ему  вслед, а светофор мигал ему красным глазом. Ловко увернувшись от машин, Незнайка рассердился. И для чего нужны эти машины, шумят, бензином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пахнут, по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улице спокойно не пройдешь…Лучше, чтоб их совсем не было. Тогда и правила поведения на дорогах запоминать не надо. Рассердился на него светофор и решил проучить Незнайку. Вдруг поднялся сильный ветер, закружил Незнайку и очутился он в странном городе. Этот город был очень похож на его родной цветочный город, но здесь было что-то не так. Слишком тихо было там. Присмотрелся Незнайка и понял, что </a:t>
            </a:r>
            <a:r>
              <a:rPr lang="ru-RU" dirty="0"/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нет машин. «Ура!»- закричал он.-«Вот теперь я могу переходить улицу, когда и где захочу, даже могу идти посередине улицы, а не по тротуару и меня никто не остановит».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городе тоже жили маленькие человечки. Незнайка тут же познакомился с одним из них, его звали Колокольчик.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попросил показать ему город.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Продается ли тут у вас мороженое? - спросил Незнайка.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Да, но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далеко. Ничего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сейчас сядем на автобус… - начал Незнайка и вспомнил,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машин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городе нет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 ладно, пошли пешком.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 они долго и когда пришли, то Незнайка так проголодался, что съел сразу много мороженого. Колокольчик пригласил  Незнайку к себе в гости, чтобы познакомить его со своими друзьями. Но Незнайка вдруг почувствовал, что у него очень сильно болит горло. Колокольчик предложил ему пойти в больницу, но Незнайка очень плохо себя чувствовал и попросил вызвать «Скорую помощь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такое «Скорая помощь»? - удивился Колокольчик. Что же делать? Придется позвонить доктору и попросить, чтобы он пришел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осмотреть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тебя. Так он и сделал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 они ждали доктора, наконец, к вечеру  он пришел. Осмотрел Незнайку, выписал лекарство и заторопился обратно. Его ждали больные, а он очень устал, ведь ему приходилось ходить пешком из одного конца города в другой.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 тогда Незнайка призадумался: так ли это хорошо, когда нет машин?  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16" descr="Незнайка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9FBFA"/>
              </a:clrFrom>
              <a:clrTo>
                <a:srgbClr val="F9FB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17" y="7599163"/>
            <a:ext cx="560009" cy="82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73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46" y="0"/>
            <a:ext cx="6884349" cy="914400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15888" y="1619250"/>
            <a:ext cx="3429000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005266" y="7164389"/>
            <a:ext cx="28527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005266" y="7092951"/>
            <a:ext cx="285273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60350" y="4211641"/>
            <a:ext cx="32400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484313" y="323853"/>
            <a:ext cx="2520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0412" y="634282"/>
            <a:ext cx="4522289" cy="58166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</a:t>
            </a:r>
            <a:r>
              <a:rPr lang="ru-RU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гостях у сказки»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764704" y="1409254"/>
            <a:ext cx="5472610" cy="6758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сегодня я вам расскажу необычную сказку про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кашу.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Жила-была в кастрюле Манная каша. Она была очень мягкая и поэтому могла стать чем угодно, ведь она была даже мягче пластилина, а из пластилина, как вы знаете, можно вылепить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вещи.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вот надоело Манной каше сидеть в кастрюле, представьте себя в кастрюле, вам бы тоже это надоело, правда? И решила Манная каша посмотреть мир. Вылезла она из кастрюли и превратилась в Манную тётю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шлёп-шлёп отправилась смотреть мир.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шлёпала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Манная тётя до широкой улицы, а как идти по улице не знает, ведь у неё в кастрюле никаких улиц и светофоров не было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Манная тётя ничего о правилах дорожного движения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знала и поэтому пошла по дороге как попало. Автомобили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сигналили,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тормозить, и сразу Манную тётю остановил постовой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говорит: «Вы неправильно переходите дорогу. Давайте штраф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«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такое штраф?» - не понимает Манная тётя, ведь у неё в кастрюле никаких штрафов не было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Постовой, так же как и Вы объяснил Манной тёте, что такое деньги, она тут же слепила манные деньги. Постовой взял их, а они у него по рукам растеклись манной кашей. Рассердился постовой, хотел забрать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анную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тётю в свою милицию, а Манная тётя не захотела в милицию и превратилась в белый манный грузовик и уехала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Манный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грузовик не знал правил дорожного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случилось, что манный грузовик столкнулся с КАМАЗом и размазался по КАМАЗу так, что с трудом отлепился. Из КАМАЗа выскочил перепуганный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шофёр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кричит, ругается,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кулаками машет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манный грузовик превратился в манную собаку и шлёп-шлёп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лапами,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побежала манная собака прочь. В одном дворе на игровой площадке встретила манная собака весёлую компанию, которая весело пела песенку «Мы едем-едем-едем» и танцевала под эту песенку, манная собака к ним присоединилась, и все стали весело танцевать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Вдруг из-за угла выскочил громадный чёрный пёс и громко залаял на зверят из весёлой компании, они испугались и разбежались в разные стороны, а манная собака превратилась в манную галку и шлёп-шлёп крыльями улетела.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Полетела манная галка скорее обратно домой в кастрюлю, шлёпнулась в неё и стала сама собой, простой Манной кашей.</a:t>
            </a:r>
          </a:p>
          <a:p>
            <a:pPr marL="0" indent="0">
              <a:buNone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«Нет» - подумала она, - «Незачем мне Манной каше по улицам шлёпать. Пусть лучше меня люди едят как положено, а я уже вместе с ними на мир посмотрю.</a:t>
            </a: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200" dirty="0"/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200" dirty="0"/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200" dirty="0"/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1279" y="3919537"/>
            <a:ext cx="5396035" cy="83099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4" descr="j029077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8" y="7464469"/>
            <a:ext cx="1084004" cy="98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494" y="647680"/>
            <a:ext cx="701820" cy="84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2506</Words>
  <Application>Microsoft Office PowerPoint</Application>
  <PresentationFormat>Экран (4:3)</PresentationFormat>
  <Paragraphs>343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«Приключения Буратино  в стране Светофории» </vt:lpstr>
      <vt:lpstr>      </vt:lpstr>
      <vt:lpstr>Презентация PowerPoint</vt:lpstr>
      <vt:lpstr>Презентация PowerPoint</vt:lpstr>
      <vt:lpstr> «Игры  для закрепления  знаний детей   о ПДД»</vt:lpstr>
      <vt:lpstr> «Игры  для закрепления  знаний детей   о ПДД»</vt:lpstr>
      <vt:lpstr> «Игры  для закрепления  знаний детей   о ПДД»</vt:lpstr>
      <vt:lpstr>     «В гостях у сказки»</vt:lpstr>
      <vt:lpstr>     «В гостях у сказки»</vt:lpstr>
      <vt:lpstr>«Что почитать ребенку о ПДД» </vt:lpstr>
      <vt:lpstr>«Творим   вместе с детьми» </vt:lpstr>
      <vt:lpstr>«Перекресток загадок»</vt:lpstr>
      <vt:lpstr>«Поэтическая страничка»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«А у нас в саду!» </vt:lpstr>
      <vt:lpstr>«Творчество детей»</vt:lpstr>
      <vt:lpstr>«Творчество детей»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«Приключения Буратино  в стране Светофории» </dc:title>
  <dc:creator>п</dc:creator>
  <cp:lastModifiedBy>п</cp:lastModifiedBy>
  <cp:revision>23</cp:revision>
  <dcterms:created xsi:type="dcterms:W3CDTF">2017-05-07T16:31:22Z</dcterms:created>
  <dcterms:modified xsi:type="dcterms:W3CDTF">2017-05-07T20:48:14Z</dcterms:modified>
</cp:coreProperties>
</file>